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4" r:id="rId1"/>
  </p:sldMasterIdLst>
  <p:notesMasterIdLst>
    <p:notesMasterId r:id="rId38"/>
  </p:notesMasterIdLst>
  <p:sldIdLst>
    <p:sldId id="256" r:id="rId2"/>
    <p:sldId id="257" r:id="rId3"/>
    <p:sldId id="272" r:id="rId4"/>
    <p:sldId id="273" r:id="rId5"/>
    <p:sldId id="284" r:id="rId6"/>
    <p:sldId id="258" r:id="rId7"/>
    <p:sldId id="259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5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86" r:id="rId26"/>
    <p:sldId id="290" r:id="rId27"/>
    <p:sldId id="291" r:id="rId28"/>
    <p:sldId id="289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70" r:id="rId3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1DFE0C-9BAB-467F-AA19-D967E8A27A14}" v="15" dt="2019-11-25T06:43:07.096"/>
    <p1510:client id="{E871D552-BAB5-4530-9591-9622E5C75A15}" v="340" dt="2019-11-25T07:09:07.3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9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slide" Target="slides/slide25.xml" Id="rId26" /><Relationship Type="http://schemas.openxmlformats.org/officeDocument/2006/relationships/presProps" Target="presProps.xml" Id="rId39" /><Relationship Type="http://schemas.openxmlformats.org/officeDocument/2006/relationships/slide" Target="slides/slide20.xml" Id="rId21" /><Relationship Type="http://schemas.openxmlformats.org/officeDocument/2006/relationships/slide" Target="slides/slide33.xml" Id="rId34" /><Relationship Type="http://schemas.openxmlformats.org/officeDocument/2006/relationships/tableStyles" Target="tableStyles.xml" Id="rId42" /><Relationship Type="http://schemas.openxmlformats.org/officeDocument/2006/relationships/slide" Target="slides/slide6.xml" Id="rId7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slide" Target="slides/slide19.xml" Id="rId20" /><Relationship Type="http://schemas.openxmlformats.org/officeDocument/2006/relationships/slide" Target="slides/slide28.xml" Id="rId29" /><Relationship Type="http://schemas.openxmlformats.org/officeDocument/2006/relationships/theme" Target="theme/theme1.xml" Id="rId41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23.xml" Id="rId24" /><Relationship Type="http://schemas.openxmlformats.org/officeDocument/2006/relationships/slide" Target="slides/slide31.xml" Id="rId32" /><Relationship Type="http://schemas.openxmlformats.org/officeDocument/2006/relationships/slide" Target="slides/slide36.xml" Id="rId37" /><Relationship Type="http://schemas.openxmlformats.org/officeDocument/2006/relationships/viewProps" Target="viewProps.xml" Id="rId40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slide" Target="slides/slide22.xml" Id="rId23" /><Relationship Type="http://schemas.openxmlformats.org/officeDocument/2006/relationships/slide" Target="slides/slide27.xml" Id="rId28" /><Relationship Type="http://schemas.openxmlformats.org/officeDocument/2006/relationships/slide" Target="slides/slide35.xml" Id="rId36" /><Relationship Type="http://schemas.openxmlformats.org/officeDocument/2006/relationships/slide" Target="slides/slide9.xml" Id="rId10" /><Relationship Type="http://schemas.openxmlformats.org/officeDocument/2006/relationships/slide" Target="slides/slide18.xml" Id="rId19" /><Relationship Type="http://schemas.openxmlformats.org/officeDocument/2006/relationships/slide" Target="slides/slide30.xml" Id="rId31" /><Relationship Type="http://schemas.microsoft.com/office/2015/10/relationships/revisionInfo" Target="revisionInfo.xml" Id="rId44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slide" Target="slides/slide21.xml" Id="rId22" /><Relationship Type="http://schemas.openxmlformats.org/officeDocument/2006/relationships/slide" Target="slides/slide26.xml" Id="rId27" /><Relationship Type="http://schemas.openxmlformats.org/officeDocument/2006/relationships/slide" Target="slides/slide29.xml" Id="rId30" /><Relationship Type="http://schemas.openxmlformats.org/officeDocument/2006/relationships/slide" Target="slides/slide34.xml" Id="rId35" /><Relationship Type="http://schemas.openxmlformats.org/officeDocument/2006/relationships/slide" Target="slides/slide7.xml" Id="rId8" /><Relationship Type="http://schemas.openxmlformats.org/officeDocument/2006/relationships/slide" Target="slides/slide2.xml" Id="rId3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24.xml" Id="rId25" /><Relationship Type="http://schemas.openxmlformats.org/officeDocument/2006/relationships/slide" Target="slides/slide32.xml" Id="rId33" /><Relationship Type="http://schemas.openxmlformats.org/officeDocument/2006/relationships/notesMaster" Target="notesMasters/notesMaster1.xml" Id="rId38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55409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5537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025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1903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2026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1045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9312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6295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593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8132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4134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681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3011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3796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4111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1676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3855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826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5002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4647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574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2636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6560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62002" y="3843867"/>
            <a:ext cx="7281332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6767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55250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429000"/>
            <a:ext cx="6402467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01070"/>
            <a:ext cx="6382361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6943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60455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886200"/>
            <a:ext cx="638236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953000"/>
            <a:ext cx="63823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926699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928534"/>
            <a:ext cx="638236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66735"/>
            <a:ext cx="6382360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45112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1"/>
            <a:ext cx="6554867" cy="3767670"/>
          </a:xfrm>
        </p:spPr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8115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6406" y="533400"/>
            <a:ext cx="204419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5850012" cy="5486400"/>
          </a:xfrm>
        </p:spPr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51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93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90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33400" y="533400"/>
            <a:ext cx="3949967" cy="3767667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533400"/>
            <a:ext cx="3948238" cy="37592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572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399" y="1143000"/>
            <a:ext cx="3945467" cy="3158067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5016" y="566738"/>
            <a:ext cx="3764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1143000"/>
            <a:ext cx="3956705" cy="314960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97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330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786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533400"/>
            <a:ext cx="4438755" cy="54864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67" y="2209802"/>
            <a:ext cx="32004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751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6027" y="2743200"/>
            <a:ext cx="3564223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2579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493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685800" y="412462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b="1" dirty="0" err="1"/>
              <a:t>Lemurya</a:t>
            </a:r>
            <a:endParaRPr lang="pt-BR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399309" y="1946564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</a:pPr>
            <a:r>
              <a:rPr lang="pt-BR" sz="2800" dirty="0"/>
              <a:t>Trabalho acadêmico da disciplina de técnicas de programação.</a:t>
            </a:r>
            <a:endParaRPr sz="2800" dirty="0"/>
          </a:p>
        </p:txBody>
      </p:sp>
      <p:sp>
        <p:nvSpPr>
          <p:cNvPr id="86" name="Google Shape;86;p13"/>
          <p:cNvSpPr txBox="1"/>
          <p:nvPr/>
        </p:nvSpPr>
        <p:spPr>
          <a:xfrm>
            <a:off x="623455" y="5403273"/>
            <a:ext cx="24390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 Henrique Linke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Pedro Sodré dos Santos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1674223" y="10668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 dirty="0"/>
              <a:t>Tabela de conceitos utilizados e não utilizados</a:t>
            </a:r>
            <a:endParaRPr dirty="0"/>
          </a:p>
        </p:txBody>
      </p:sp>
      <p:sp>
        <p:nvSpPr>
          <p:cNvPr id="104" name="Google Shape;104;p16"/>
          <p:cNvSpPr txBox="1">
            <a:spLocks noGrp="1"/>
          </p:cNvSpPr>
          <p:nvPr>
            <p:ph idx="1"/>
          </p:nvPr>
        </p:nvSpPr>
        <p:spPr>
          <a:xfrm>
            <a:off x="80554" y="1630680"/>
            <a:ext cx="8355108" cy="37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Virtualidade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Métodos virtuais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Polimorfismo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Métodos virtuais puros / Classes Abstratas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Coesão e desacoplamento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6465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1674223" y="10668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 dirty="0"/>
              <a:t>Tabela de conceitos utilizados e não utilizados</a:t>
            </a:r>
            <a:endParaRPr dirty="0"/>
          </a:p>
        </p:txBody>
      </p:sp>
      <p:sp>
        <p:nvSpPr>
          <p:cNvPr id="104" name="Google Shape;104;p16"/>
          <p:cNvSpPr txBox="1">
            <a:spLocks noGrp="1"/>
          </p:cNvSpPr>
          <p:nvPr>
            <p:ph idx="1"/>
          </p:nvPr>
        </p:nvSpPr>
        <p:spPr>
          <a:xfrm>
            <a:off x="80554" y="1630680"/>
            <a:ext cx="8355108" cy="37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 err="1"/>
              <a:t>Organizadore</a:t>
            </a:r>
            <a:r>
              <a:rPr lang="pt-BR" sz="2800" dirty="0"/>
              <a:t> e estáticos: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 err="1"/>
              <a:t>Namespace</a:t>
            </a:r>
            <a:endParaRPr lang="pt-BR" sz="2800" dirty="0"/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 err="1"/>
              <a:t>Nested</a:t>
            </a:r>
            <a:r>
              <a:rPr lang="pt-BR" sz="2800" dirty="0"/>
              <a:t> criada pelos autores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Atributos estáticos e métodos estáticos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Uso extensivo de constante(</a:t>
            </a:r>
            <a:r>
              <a:rPr lang="pt-BR" sz="2800" dirty="0" err="1"/>
              <a:t>const</a:t>
            </a:r>
            <a:r>
              <a:rPr lang="pt-BR" sz="2800" dirty="0"/>
              <a:t>) parâmetro, retorno, método</a:t>
            </a:r>
          </a:p>
        </p:txBody>
      </p:sp>
    </p:spTree>
    <p:extLst>
      <p:ext uri="{BB962C8B-B14F-4D97-AF65-F5344CB8AC3E}">
        <p14:creationId xmlns:p14="http://schemas.microsoft.com/office/powerpoint/2010/main" val="4102301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1674223" y="10668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 dirty="0"/>
              <a:t>Tabela de conceitos utilizados e não utilizados</a:t>
            </a:r>
            <a:endParaRPr dirty="0"/>
          </a:p>
        </p:txBody>
      </p:sp>
      <p:sp>
        <p:nvSpPr>
          <p:cNvPr id="104" name="Google Shape;104;p16"/>
          <p:cNvSpPr txBox="1">
            <a:spLocks noGrp="1"/>
          </p:cNvSpPr>
          <p:nvPr>
            <p:ph idx="1"/>
          </p:nvPr>
        </p:nvSpPr>
        <p:spPr>
          <a:xfrm>
            <a:off x="80554" y="1630680"/>
            <a:ext cx="8355108" cy="37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Standard </a:t>
            </a:r>
            <a:r>
              <a:rPr lang="pt-BR" sz="2800" dirty="0" err="1"/>
              <a:t>Template</a:t>
            </a:r>
            <a:r>
              <a:rPr lang="pt-BR" sz="2800" dirty="0"/>
              <a:t> Library(STL) e </a:t>
            </a:r>
            <a:r>
              <a:rPr lang="pt-BR" sz="2800" dirty="0" err="1"/>
              <a:t>String</a:t>
            </a:r>
            <a:r>
              <a:rPr lang="pt-BR" sz="2800" dirty="0"/>
              <a:t> OO: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A classe Pré-definida  </a:t>
            </a:r>
            <a:r>
              <a:rPr lang="pt-BR" sz="2800" dirty="0" err="1"/>
              <a:t>String</a:t>
            </a:r>
            <a:r>
              <a:rPr lang="pt-BR" sz="2800" dirty="0"/>
              <a:t> ou equivalente. &amp;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- Vector e/ou </a:t>
            </a:r>
            <a:r>
              <a:rPr lang="pt-BR" sz="2800" dirty="0" err="1"/>
              <a:t>List</a:t>
            </a:r>
            <a:r>
              <a:rPr lang="pt-BR" sz="2800" dirty="0"/>
              <a:t> da STL (p/ objetos ou ponteiros de objetos de classes definidos pelos autores)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endParaRPr lang="pt-BR" dirty="0"/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Programação Concorrente: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i="1" dirty="0"/>
              <a:t>- Threads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462762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1674223" y="10668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 dirty="0"/>
              <a:t>Tabela de conceitos utilizados e não utilizados</a:t>
            </a:r>
            <a:endParaRPr dirty="0"/>
          </a:p>
        </p:txBody>
      </p:sp>
      <p:sp>
        <p:nvSpPr>
          <p:cNvPr id="104" name="Google Shape;104;p16"/>
          <p:cNvSpPr txBox="1">
            <a:spLocks noGrp="1"/>
          </p:cNvSpPr>
          <p:nvPr>
            <p:ph idx="1"/>
          </p:nvPr>
        </p:nvSpPr>
        <p:spPr>
          <a:xfrm>
            <a:off x="80554" y="1630680"/>
            <a:ext cx="8355108" cy="522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Biblioteca Gráfica / Visual: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Funcionalidades Elementares.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Funcionalidades Avançadas como: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2800" dirty="0"/>
              <a:t>	•	tratamento de colisões 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2800" dirty="0"/>
              <a:t>	•	duplo buffer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2800" dirty="0"/>
              <a:t>	•	Programação orientada e evento em algum ambiente gráfico.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endParaRPr lang="pt-BR" dirty="0"/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Interdisciplinaridades por meio da utilização de Conceitos de Matemática e/ou Física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600" dirty="0"/>
              <a:t>Ensino Médio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600" dirty="0"/>
              <a:t>Ensino Superior</a:t>
            </a:r>
          </a:p>
        </p:txBody>
      </p:sp>
    </p:spTree>
    <p:extLst>
      <p:ext uri="{BB962C8B-B14F-4D97-AF65-F5344CB8AC3E}">
        <p14:creationId xmlns:p14="http://schemas.microsoft.com/office/powerpoint/2010/main" val="351362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1674223" y="10668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 dirty="0"/>
              <a:t>Tabela de conceitos utilizados e não utilizados</a:t>
            </a:r>
            <a:endParaRPr dirty="0"/>
          </a:p>
        </p:txBody>
      </p:sp>
      <p:sp>
        <p:nvSpPr>
          <p:cNvPr id="104" name="Google Shape;104;p16"/>
          <p:cNvSpPr txBox="1">
            <a:spLocks noGrp="1"/>
          </p:cNvSpPr>
          <p:nvPr>
            <p:ph idx="1"/>
          </p:nvPr>
        </p:nvSpPr>
        <p:spPr>
          <a:xfrm>
            <a:off x="80554" y="1630680"/>
            <a:ext cx="8355108" cy="522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Engenharia de Software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Compreensão, melhoria e rastreabilidade de cumprimento de requisitos.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Diagrama de Classes em </a:t>
            </a:r>
            <a:r>
              <a:rPr lang="pt-BR" sz="2800" i="1" dirty="0"/>
              <a:t>UML</a:t>
            </a:r>
            <a:r>
              <a:rPr lang="pt-BR" sz="2800" dirty="0"/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Uso efetivo de padrões de projeto (particularmente GOF).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i="1" dirty="0"/>
              <a:t>Testes a luz da Tabela de Requisitos e do Diagrama de Classes.</a:t>
            </a:r>
            <a:endParaRPr lang="pt-BR" sz="2800" dirty="0"/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2800" dirty="0"/>
              <a:t>	</a:t>
            </a: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6644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1674223" y="10668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 dirty="0"/>
              <a:t>Tabela de conceitos utilizados e não utilizados</a:t>
            </a:r>
            <a:endParaRPr dirty="0"/>
          </a:p>
        </p:txBody>
      </p:sp>
      <p:sp>
        <p:nvSpPr>
          <p:cNvPr id="104" name="Google Shape;104;p16"/>
          <p:cNvSpPr txBox="1">
            <a:spLocks noGrp="1"/>
          </p:cNvSpPr>
          <p:nvPr>
            <p:ph idx="1"/>
          </p:nvPr>
        </p:nvSpPr>
        <p:spPr>
          <a:xfrm>
            <a:off x="80554" y="1630680"/>
            <a:ext cx="8355108" cy="522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Execução do Projeto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Controle de versão de modelos e códigos automatizado (via SVN e/ou afins) OU manual (via cópias manuais).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Uso de alguma forma de cópia de segurança (backup).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i="1" dirty="0"/>
              <a:t>Reuniões com o professor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i="1" dirty="0"/>
              <a:t>Reuniões com o monitor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i="1" dirty="0"/>
              <a:t>Revisão do trabalho escrito por outra equipe</a:t>
            </a:r>
            <a:endParaRPr lang="pt-BR" sz="2800" dirty="0"/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2800" dirty="0"/>
              <a:t>	</a:t>
            </a: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2607015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8EC962-9C8A-45DF-BF21-5F2E6823A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046" y="2669188"/>
            <a:ext cx="6554867" cy="1524000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/>
              <a:t>Desenvolvimento do jogo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5682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Início do jogo</a:t>
            </a:r>
            <a:endParaRPr/>
          </a:p>
        </p:txBody>
      </p:sp>
      <p:pic>
        <p:nvPicPr>
          <p:cNvPr id="116" name="Google Shape;116;p18" descr="Tela preta com letras brancas&#10;&#10;Descrição gerada com alta confiança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533400" y="716821"/>
            <a:ext cx="6554788" cy="3400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Colocado personagem na tela</a:t>
            </a:r>
            <a:endParaRPr/>
          </a:p>
        </p:txBody>
      </p:sp>
      <p:pic>
        <p:nvPicPr>
          <p:cNvPr id="122" name="Google Shape;122;p19" descr="Uma imagem contendo relógio&#10;&#10;Descrição gerada com muito alta confiança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533400" y="709993"/>
            <a:ext cx="6554788" cy="3413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Adicionado mapa e background</a:t>
            </a:r>
            <a:endParaRPr/>
          </a:p>
        </p:txBody>
      </p:sp>
      <p:pic>
        <p:nvPicPr>
          <p:cNvPr id="128" name="Google Shape;128;p20" descr="Uma imagem contendo foto, frente, pássaro, mesa&#10;&#10;Descrição gerada com muito alta confiança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533400" y="732184"/>
            <a:ext cx="6554788" cy="3369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1604554" y="0"/>
            <a:ext cx="6554867" cy="949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dirty="0"/>
              <a:t>Tabela de requisitos</a:t>
            </a:r>
            <a:endParaRPr dirty="0"/>
          </a:p>
        </p:txBody>
      </p:sp>
      <p:sp>
        <p:nvSpPr>
          <p:cNvPr id="92" name="Google Shape;92;p14"/>
          <p:cNvSpPr txBox="1">
            <a:spLocks noGrp="1"/>
          </p:cNvSpPr>
          <p:nvPr>
            <p:ph idx="1"/>
          </p:nvPr>
        </p:nvSpPr>
        <p:spPr>
          <a:xfrm>
            <a:off x="3526298" y="722809"/>
            <a:ext cx="2711377" cy="598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dirty="0"/>
              <a:t>100% cumpridos</a:t>
            </a:r>
            <a:endParaRPr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114207"/>
              </p:ext>
            </p:extLst>
          </p:nvPr>
        </p:nvGraphicFramePr>
        <p:xfrm>
          <a:off x="1701131" y="1231174"/>
          <a:ext cx="6361709" cy="55015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5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9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74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37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N.</a:t>
                      </a:r>
                      <a:endParaRPr lang="pt-BR" sz="1000" b="1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98" marR="4429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Requisitos Funcionais</a:t>
                      </a:r>
                      <a:endParaRPr lang="pt-BR" sz="1000" b="1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98" marR="4429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Situação </a:t>
                      </a:r>
                      <a:endParaRPr lang="pt-BR" sz="1000" b="1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98" marR="4429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Implementação</a:t>
                      </a:r>
                      <a:endParaRPr lang="pt-BR" sz="1000" b="1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98" marR="44298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53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298" marR="4429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Apresentar menu de opções aos usuários do Jogo.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298" marR="4429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Requisito previsto inicialmente e realizado.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298" marR="4429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Requisito cumprido via classe Menu (abstrata) e os respectivos objetos de suas subclasses (Menu Principal, Menu Pause e Menu Morte).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298" marR="44298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4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2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298" marR="4429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Permitir um ou dois jogadores aos usuários do Jogo, sendo que no último caso seria para que os dois joguem de maneira concomitante. 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298" marR="4429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Requisito previsto inicialmente e realizado.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298" marR="4429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Requisito cumprido inclusive via classe Player cujos objetos são agregados em jogo, podendo ser um ou dois efetivamente.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298" marR="44298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78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3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298" marR="4429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Disponibilizar ao menos duas fases que podem ser jogadas sequencialmente ou selecionadas.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298" marR="4429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Requisito previsto inicialmente e realizado.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298" marR="4429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Requisito cumprido, inclusive com 3 fases, sendo através de objetos das classes (FaseAquatica1, FaseAquatica2 e FaseNoturna3).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298" marR="44298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55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4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298" marR="4429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Ter três tipos distintos de inimigos (o que pode incluir ‘Chefão’, vide abaixo), sendo que pelo menos um dos inimigos deve ser capaz de lançar projetil contra o(s) jogador(es). 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298" marR="4429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Requisito previsto inicialmente e realizado.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298" marR="4429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Requisito cumprido, criando objetos das classes, Tritão, Esqueleto e Mago, sendo este último, o chefão capaz de lançar bolas de fogo (projétil).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298" marR="44298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Adicionados obstáculos</a:t>
            </a:r>
            <a:endParaRPr/>
          </a:p>
        </p:txBody>
      </p:sp>
      <p:pic>
        <p:nvPicPr>
          <p:cNvPr id="134" name="Google Shape;134;p21" descr="Uma imagem contendo mesa, colorido, pássaro, foto&#10;&#10;Descrição gerada com muito alta confiança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533400" y="716821"/>
            <a:ext cx="6554788" cy="3400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Adicionados inimigos</a:t>
            </a:r>
            <a:endParaRPr/>
          </a:p>
        </p:txBody>
      </p:sp>
      <p:pic>
        <p:nvPicPr>
          <p:cNvPr id="140" name="Google Shape;140;p22" descr="Uma imagem contendo foto, coberto, pássaro, colorido&#10;&#10;Descrição gerada com muito alta confiança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533400" y="721942"/>
            <a:ext cx="6554788" cy="339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Adicionado o primeiro menu</a:t>
            </a:r>
            <a:endParaRPr/>
          </a:p>
        </p:txBody>
      </p:sp>
      <p:pic>
        <p:nvPicPr>
          <p:cNvPr id="146" name="Google Shape;146;p23" descr="Tela de celular com texto preto sobre fundo branco&#10;&#10;Descrição gerada com alta confiança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533400" y="716821"/>
            <a:ext cx="6554788" cy="3400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Adicionado projétil</a:t>
            </a:r>
            <a:endParaRPr/>
          </a:p>
        </p:txBody>
      </p:sp>
      <p:pic>
        <p:nvPicPr>
          <p:cNvPr id="152" name="Google Shape;152;p24" descr="Uma imagem contendo foto, rua, mesa, pássaro&#10;&#10;Descrição gerada com muito alta confiança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533400" y="713407"/>
            <a:ext cx="6554788" cy="340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Adicionada pontuação</a:t>
            </a:r>
            <a:endParaRPr/>
          </a:p>
        </p:txBody>
      </p:sp>
      <p:pic>
        <p:nvPicPr>
          <p:cNvPr id="158" name="Google Shape;158;p25" descr="Uma imagem contendo mesa, foto, rua, colorido&#10;&#10;Descrição gerada com muito alta confiança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533400" y="713407"/>
            <a:ext cx="6554788" cy="340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836EA2-5B33-439D-94E0-EB7555282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735" y="2669188"/>
            <a:ext cx="6554867" cy="1524000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/>
              <a:t>Resultado final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361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1F63F-69A7-4F99-9ABB-BCBCE8A6A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Menu principal</a:t>
            </a:r>
          </a:p>
        </p:txBody>
      </p:sp>
      <p:pic>
        <p:nvPicPr>
          <p:cNvPr id="4" name="Imagem 4" descr="Uma imagem contendo água, monitor, azul, preto&#10;&#10;Descrição gerada com muito alta confiança">
            <a:extLst>
              <a:ext uri="{FF2B5EF4-FFF2-40B4-BE49-F238E27FC236}">
                <a16:creationId xmlns:a16="http://schemas.microsoft.com/office/drawing/2014/main" id="{B2898BD5-186F-4FF8-BC3E-8B04F98E3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718773"/>
            <a:ext cx="6554867" cy="3396923"/>
          </a:xfrm>
        </p:spPr>
      </p:pic>
    </p:spTree>
    <p:extLst>
      <p:ext uri="{BB962C8B-B14F-4D97-AF65-F5344CB8AC3E}">
        <p14:creationId xmlns:p14="http://schemas.microsoft.com/office/powerpoint/2010/main" val="357786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176055-1A3F-439B-882A-AA3A9D0F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Ranking</a:t>
            </a:r>
          </a:p>
        </p:txBody>
      </p:sp>
      <p:pic>
        <p:nvPicPr>
          <p:cNvPr id="4" name="Imagem 4" descr="Uma imagem contendo água, azul, monitor, homem&#10;&#10;Descrição gerada com muito alta confiança">
            <a:extLst>
              <a:ext uri="{FF2B5EF4-FFF2-40B4-BE49-F238E27FC236}">
                <a16:creationId xmlns:a16="http://schemas.microsoft.com/office/drawing/2014/main" id="{D569F3FF-5F14-4958-8243-49D642B02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713652"/>
            <a:ext cx="6554867" cy="3407165"/>
          </a:xfrm>
        </p:spPr>
      </p:pic>
    </p:spTree>
    <p:extLst>
      <p:ext uri="{BB962C8B-B14F-4D97-AF65-F5344CB8AC3E}">
        <p14:creationId xmlns:p14="http://schemas.microsoft.com/office/powerpoint/2010/main" val="3398019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C53F3-4CAE-41AE-B2F3-2777AE7B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Escolha de players</a:t>
            </a:r>
          </a:p>
        </p:txBody>
      </p:sp>
      <p:pic>
        <p:nvPicPr>
          <p:cNvPr id="4" name="Imagem 4" descr="Uma imagem contendo água, monitor, azul, homem&#10;&#10;Descrição gerada com muito alta confiança">
            <a:extLst>
              <a:ext uri="{FF2B5EF4-FFF2-40B4-BE49-F238E27FC236}">
                <a16:creationId xmlns:a16="http://schemas.microsoft.com/office/drawing/2014/main" id="{CD09D5B7-A12B-43E8-A70E-329F6370C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722187"/>
            <a:ext cx="6554867" cy="3390095"/>
          </a:xfrm>
        </p:spPr>
      </p:pic>
    </p:spTree>
    <p:extLst>
      <p:ext uri="{BB962C8B-B14F-4D97-AF65-F5344CB8AC3E}">
        <p14:creationId xmlns:p14="http://schemas.microsoft.com/office/powerpoint/2010/main" val="328511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1576E-D439-4D0E-A240-2574DBB9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Escolha da fase</a:t>
            </a:r>
          </a:p>
        </p:txBody>
      </p:sp>
      <p:pic>
        <p:nvPicPr>
          <p:cNvPr id="4" name="Imagem 4" descr="Uma imagem contendo água, monitor, azul, segurando&#10;&#10;Descrição gerada com muito alta confiança">
            <a:extLst>
              <a:ext uri="{FF2B5EF4-FFF2-40B4-BE49-F238E27FC236}">
                <a16:creationId xmlns:a16="http://schemas.microsoft.com/office/drawing/2014/main" id="{7671D0F6-CCBF-4DC7-A64C-C3640D757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725491"/>
            <a:ext cx="6554867" cy="3383488"/>
          </a:xfrm>
        </p:spPr>
      </p:pic>
    </p:spTree>
    <p:extLst>
      <p:ext uri="{BB962C8B-B14F-4D97-AF65-F5344CB8AC3E}">
        <p14:creationId xmlns:p14="http://schemas.microsoft.com/office/powerpoint/2010/main" val="99771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8955" y="-113211"/>
            <a:ext cx="6554867" cy="1129937"/>
          </a:xfrm>
        </p:spPr>
        <p:txBody>
          <a:bodyPr/>
          <a:lstStyle/>
          <a:p>
            <a:r>
              <a:rPr lang="pt-BR" dirty="0"/>
              <a:t>Tabela de Requisitos</a:t>
            </a:r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7048193"/>
              </p:ext>
            </p:extLst>
          </p:nvPr>
        </p:nvGraphicFramePr>
        <p:xfrm>
          <a:off x="1526904" y="753632"/>
          <a:ext cx="6563359" cy="5960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6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86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353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</a:rPr>
                        <a:t>5</a:t>
                      </a:r>
                      <a:endParaRPr lang="pt-BR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Ter a cada fase ao menos dois tipos de inimigos com número aleatório de instâncias, podendo ser várias instâncias e sendo pelo menos 5 instâncias por tipo.</a:t>
                      </a:r>
                      <a:endParaRPr lang="pt-BR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</a:rPr>
                        <a:t>Requisito previsto inicialmente e realizado.</a:t>
                      </a:r>
                      <a:endParaRPr lang="pt-BR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Requisito cumprido inclusive via método gerarInimigos, definido na classe abstrata Fase e redefinido nas suas classes derivadas.</a:t>
                      </a:r>
                      <a:endParaRPr lang="pt-BR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6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6</a:t>
                      </a:r>
                      <a:endParaRPr lang="pt-BR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Ter inimigo “Chefão” na última fase</a:t>
                      </a:r>
                      <a:endParaRPr lang="pt-BR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Requisito previsto inicialmente e realizado.</a:t>
                      </a:r>
                      <a:endParaRPr lang="pt-BR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Requisito cumprido inclusive via objeto da classe Mago que é instanciado na última fase (FaseNoturna3).</a:t>
                      </a:r>
                      <a:endParaRPr lang="pt-BR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4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7</a:t>
                      </a:r>
                      <a:endParaRPr lang="pt-BR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Ter três tipos de obstáculos.</a:t>
                      </a:r>
                      <a:endParaRPr lang="pt-BR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Requisito previsto inicialmente e realizado.</a:t>
                      </a:r>
                      <a:endParaRPr lang="pt-BR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Requisito cumprido inclusive via classes Tronco, Pedra e Caixa cujos objetos são agregados na fase através da classe LemuryaPrototype.</a:t>
                      </a:r>
                      <a:endParaRPr lang="pt-BR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53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8</a:t>
                      </a:r>
                      <a:endParaRPr lang="pt-BR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Ter em cada fase ao menos dois tipos de obstáculos com número aleatório de instâncias (i.e., objetos) sendo pelo menos 5 instâncias por tipo.</a:t>
                      </a:r>
                      <a:endParaRPr lang="pt-BR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Requisito previsto inicialmente e realizado.</a:t>
                      </a:r>
                      <a:endParaRPr lang="pt-BR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</a:rPr>
                        <a:t>Requisito cumprido inclusive via método </a:t>
                      </a:r>
                      <a:r>
                        <a:rPr lang="pt-BR" sz="800" dirty="0" err="1">
                          <a:effectLst/>
                        </a:rPr>
                        <a:t>gerarObstaculos</a:t>
                      </a:r>
                      <a:r>
                        <a:rPr lang="pt-BR" sz="800" dirty="0">
                          <a:effectLst/>
                        </a:rPr>
                        <a:t> definido na classe Fase e redefinido nas suas classes derivadas.</a:t>
                      </a:r>
                      <a:endParaRPr lang="pt-BR" sz="6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</a:rPr>
                        <a:t> </a:t>
                      </a:r>
                      <a:endParaRPr lang="pt-BR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96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9</a:t>
                      </a:r>
                      <a:endParaRPr lang="pt-BR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Ter representação gráfica de cada instância.</a:t>
                      </a:r>
                      <a:endParaRPr lang="pt-BR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Requisito previsto inicialmente e realizado.</a:t>
                      </a:r>
                      <a:endParaRPr lang="pt-BR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Requisito cumprido inclusive com a utilização da biblioteca gráfica SFML e via classe GerenciadorGrafico.</a:t>
                      </a:r>
                      <a:endParaRPr lang="pt-BR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72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10</a:t>
                      </a:r>
                      <a:endParaRPr lang="pt-BR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Ter em cada fase um cenário de jogo com os obstáculos.</a:t>
                      </a:r>
                      <a:endParaRPr lang="pt-BR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Requisito previsto inicialmente e realizado.</a:t>
                      </a:r>
                      <a:endParaRPr lang="pt-BR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</a:rPr>
                        <a:t>Requisito cumprido via classe abstrata Fase e suas derivadas, com seus obstáculos sendo agregados através dos métodos </a:t>
                      </a:r>
                      <a:r>
                        <a:rPr lang="pt-BR" sz="800" dirty="0" err="1">
                          <a:effectLst/>
                        </a:rPr>
                        <a:t>gerarObstaculos</a:t>
                      </a:r>
                      <a:r>
                        <a:rPr lang="pt-BR" sz="800" dirty="0">
                          <a:effectLst/>
                        </a:rPr>
                        <a:t>, </a:t>
                      </a:r>
                      <a:r>
                        <a:rPr lang="pt-BR" sz="800" dirty="0" err="1">
                          <a:effectLst/>
                        </a:rPr>
                        <a:t>novoJogo</a:t>
                      </a:r>
                      <a:r>
                        <a:rPr lang="pt-BR" sz="800" dirty="0">
                          <a:effectLst/>
                        </a:rPr>
                        <a:t> e </a:t>
                      </a:r>
                      <a:r>
                        <a:rPr lang="pt-BR" sz="800" dirty="0" err="1">
                          <a:effectLst/>
                        </a:rPr>
                        <a:t>recuperarJogo</a:t>
                      </a:r>
                      <a:r>
                        <a:rPr lang="pt-BR" sz="800" dirty="0">
                          <a:effectLst/>
                        </a:rPr>
                        <a:t>.</a:t>
                      </a:r>
                      <a:endParaRPr lang="pt-BR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8613" marR="2861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852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ADE20-9AEF-49F9-93E2-8547A615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Menu de pause</a:t>
            </a:r>
          </a:p>
        </p:txBody>
      </p:sp>
      <p:pic>
        <p:nvPicPr>
          <p:cNvPr id="4" name="Imagem 4" descr="Uma imagem contendo palco, lousa, água, verde&#10;&#10;Descrição gerada com muito alta confiança">
            <a:extLst>
              <a:ext uri="{FF2B5EF4-FFF2-40B4-BE49-F238E27FC236}">
                <a16:creationId xmlns:a16="http://schemas.microsoft.com/office/drawing/2014/main" id="{B436BF73-486F-4955-9CDE-42D42DDD9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710238"/>
            <a:ext cx="6554867" cy="3413993"/>
          </a:xfrm>
        </p:spPr>
      </p:pic>
    </p:spTree>
    <p:extLst>
      <p:ext uri="{BB962C8B-B14F-4D97-AF65-F5344CB8AC3E}">
        <p14:creationId xmlns:p14="http://schemas.microsoft.com/office/powerpoint/2010/main" val="3680793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04D5F-295F-4945-85A7-E77DCA575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Fase 1</a:t>
            </a:r>
          </a:p>
        </p:txBody>
      </p:sp>
      <p:pic>
        <p:nvPicPr>
          <p:cNvPr id="4" name="Imagem 4" descr="Uma imagem contendo foto, colorido, pássaro, homem&#10;&#10;Descrição gerada com muito alta confiança">
            <a:extLst>
              <a:ext uri="{FF2B5EF4-FFF2-40B4-BE49-F238E27FC236}">
                <a16:creationId xmlns:a16="http://schemas.microsoft.com/office/drawing/2014/main" id="{6CCE9BA1-C536-468D-B4F4-4E5B86E69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710238"/>
            <a:ext cx="6554867" cy="3413993"/>
          </a:xfrm>
        </p:spPr>
      </p:pic>
    </p:spTree>
    <p:extLst>
      <p:ext uri="{BB962C8B-B14F-4D97-AF65-F5344CB8AC3E}">
        <p14:creationId xmlns:p14="http://schemas.microsoft.com/office/powerpoint/2010/main" val="3475045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7041F-99AD-4AB6-9DBB-DDFD7213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Fase 2 </a:t>
            </a:r>
          </a:p>
        </p:txBody>
      </p:sp>
      <p:pic>
        <p:nvPicPr>
          <p:cNvPr id="4" name="Imagem 4" descr="Uma imagem contendo colorido, mesa, homem, venda&#10;&#10;Descrição gerada com muito alta confiança">
            <a:extLst>
              <a:ext uri="{FF2B5EF4-FFF2-40B4-BE49-F238E27FC236}">
                <a16:creationId xmlns:a16="http://schemas.microsoft.com/office/drawing/2014/main" id="{3AB65C60-434F-401B-85DA-5DF21C2EE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703410"/>
            <a:ext cx="6554867" cy="3427649"/>
          </a:xfrm>
        </p:spPr>
      </p:pic>
    </p:spTree>
    <p:extLst>
      <p:ext uri="{BB962C8B-B14F-4D97-AF65-F5344CB8AC3E}">
        <p14:creationId xmlns:p14="http://schemas.microsoft.com/office/powerpoint/2010/main" val="3730620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698651-DB39-479E-A3C5-21C29B48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Fase 3</a:t>
            </a:r>
          </a:p>
        </p:txBody>
      </p:sp>
      <p:pic>
        <p:nvPicPr>
          <p:cNvPr id="4" name="Imagem 4" descr="Uma imagem contendo edifício, homem, foto, mesa&#10;&#10;Descrição gerada com muito alta confiança">
            <a:extLst>
              <a:ext uri="{FF2B5EF4-FFF2-40B4-BE49-F238E27FC236}">
                <a16:creationId xmlns:a16="http://schemas.microsoft.com/office/drawing/2014/main" id="{199E52E3-DE02-4F7D-9A8F-B127D4E8C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701623"/>
            <a:ext cx="6554867" cy="3431223"/>
          </a:xfrm>
        </p:spPr>
      </p:pic>
    </p:spTree>
    <p:extLst>
      <p:ext uri="{BB962C8B-B14F-4D97-AF65-F5344CB8AC3E}">
        <p14:creationId xmlns:p14="http://schemas.microsoft.com/office/powerpoint/2010/main" val="702984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E12EA3-35C6-45F7-9FCE-A2A36C66A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Menu de morte</a:t>
            </a:r>
          </a:p>
        </p:txBody>
      </p:sp>
      <p:pic>
        <p:nvPicPr>
          <p:cNvPr id="4" name="Imagem 4" descr="Uma imagem contendo homem, água, segurando, monitor&#10;&#10;Descrição gerada com muito alta confiança">
            <a:extLst>
              <a:ext uri="{FF2B5EF4-FFF2-40B4-BE49-F238E27FC236}">
                <a16:creationId xmlns:a16="http://schemas.microsoft.com/office/drawing/2014/main" id="{2A1846DB-241D-4251-8813-6CE6425D9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718773"/>
            <a:ext cx="6554867" cy="3396923"/>
          </a:xfrm>
        </p:spPr>
      </p:pic>
    </p:spTree>
    <p:extLst>
      <p:ext uri="{BB962C8B-B14F-4D97-AF65-F5344CB8AC3E}">
        <p14:creationId xmlns:p14="http://schemas.microsoft.com/office/powerpoint/2010/main" val="1741886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671BD-56F9-47A0-A7CF-18525C92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Menu de vitória</a:t>
            </a:r>
          </a:p>
        </p:txBody>
      </p:sp>
      <p:pic>
        <p:nvPicPr>
          <p:cNvPr id="4" name="Imagem 4" descr="Uma imagem contendo homem, água, escuro, segurando&#10;&#10;Descrição gerada com muito alta confiança">
            <a:extLst>
              <a:ext uri="{FF2B5EF4-FFF2-40B4-BE49-F238E27FC236}">
                <a16:creationId xmlns:a16="http://schemas.microsoft.com/office/drawing/2014/main" id="{6B373F3A-C1E3-4646-A516-AC574FB2E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706824"/>
            <a:ext cx="6554867" cy="3420821"/>
          </a:xfrm>
        </p:spPr>
      </p:pic>
    </p:spTree>
    <p:extLst>
      <p:ext uri="{BB962C8B-B14F-4D97-AF65-F5344CB8AC3E}">
        <p14:creationId xmlns:p14="http://schemas.microsoft.com/office/powerpoint/2010/main" val="586485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8955" y="-113211"/>
            <a:ext cx="6554867" cy="1129937"/>
          </a:xfrm>
        </p:spPr>
        <p:txBody>
          <a:bodyPr/>
          <a:lstStyle/>
          <a:p>
            <a:r>
              <a:rPr lang="pt-BR" dirty="0"/>
              <a:t>Tabela de Requisitos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4023806"/>
              </p:ext>
            </p:extLst>
          </p:nvPr>
        </p:nvGraphicFramePr>
        <p:xfrm>
          <a:off x="463710" y="916577"/>
          <a:ext cx="8122941" cy="49268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7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1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4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96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370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11</a:t>
                      </a:r>
                      <a:endParaRPr lang="pt-B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51" marR="3815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Gerenciar colisões entre jogador e inimigos, bem como seus projeteis (em havendo).</a:t>
                      </a:r>
                      <a:endParaRPr lang="pt-BR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51" marR="3815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Requisito previsto inicialmente e realizado.</a:t>
                      </a:r>
                      <a:endParaRPr lang="pt-BR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51" marR="3815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Requisito cumprido inclusive via classes Collider, que verifica a colisão, e o Gerenciador de Colisões, que verifica as colisões percorrendo todas as listas de entidades que são colidíveis.</a:t>
                      </a:r>
                      <a:endParaRPr lang="pt-BR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51" marR="3815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5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12</a:t>
                      </a:r>
                      <a:endParaRPr lang="pt-BR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51" marR="3815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Gerenciar colisões entre jogador e obstáculos.</a:t>
                      </a:r>
                      <a:endParaRPr lang="pt-BR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51" marR="3815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Requisito previsto inicialmente e realizado.</a:t>
                      </a:r>
                      <a:endParaRPr lang="pt-BR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51" marR="3815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Idem para o requisito acima.</a:t>
                      </a:r>
                      <a:endParaRPr lang="pt-BR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51" marR="38151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17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13</a:t>
                      </a:r>
                      <a:endParaRPr lang="pt-BR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51" marR="3815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Permitir cadastrar/salvar dados do usuário, manter pontuação durante jogo, salvar pontuação e gerar lista de pontuação (ranking). </a:t>
                      </a:r>
                      <a:endParaRPr lang="pt-BR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51" marR="3815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Requisito previsto inicialmente e realizado.</a:t>
                      </a:r>
                      <a:endParaRPr lang="pt-BR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51" marR="3815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Requisito cumprido inclusive via classes GerenciadorDePontuação, atributo ranking do jogador, método do menu principal que gera a lista de pontuação. </a:t>
                      </a:r>
                      <a:endParaRPr lang="pt-BR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51" marR="38151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1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14</a:t>
                      </a:r>
                      <a:endParaRPr lang="pt-BR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51" marR="3815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Permitir Pausar o Jogo</a:t>
                      </a:r>
                      <a:endParaRPr lang="pt-BR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51" marR="3815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Requisito previsto inicialmente e realizado</a:t>
                      </a:r>
                      <a:endParaRPr lang="pt-BR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51" marR="3815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Requisito cumprido inclusive via classe MenuPause, que é instanciada caso o usuário pressione a tecla ESC.</a:t>
                      </a:r>
                      <a:endParaRPr lang="pt-BR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51" marR="38151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64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15</a:t>
                      </a:r>
                      <a:endParaRPr lang="pt-BR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51" marR="3815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Permitir Salvar Jogada.</a:t>
                      </a:r>
                      <a:endParaRPr lang="pt-BR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51" marR="3815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Requisito previsto e realizado</a:t>
                      </a:r>
                      <a:endParaRPr lang="pt-B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51" marR="3815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Requisito realizado via classe </a:t>
                      </a:r>
                      <a:r>
                        <a:rPr lang="pt-BR" sz="1000" dirty="0" err="1">
                          <a:effectLst/>
                        </a:rPr>
                        <a:t>MenuPause</a:t>
                      </a:r>
                      <a:r>
                        <a:rPr lang="pt-BR" sz="1000" dirty="0">
                          <a:effectLst/>
                        </a:rPr>
                        <a:t>, e método </a:t>
                      </a:r>
                      <a:r>
                        <a:rPr lang="pt-BR" sz="1000" dirty="0" err="1">
                          <a:effectLst/>
                        </a:rPr>
                        <a:t>checkSalvarJogo</a:t>
                      </a:r>
                      <a:r>
                        <a:rPr lang="pt-BR" sz="1000" dirty="0">
                          <a:effectLst/>
                        </a:rPr>
                        <a:t> das classes derivadas de Fase, que permite salvar a jogada.</a:t>
                      </a:r>
                      <a:endParaRPr lang="pt-BR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8151" marR="38151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917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85D16-F85D-4649-AB49-F7767D3DE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046" y="2669188"/>
            <a:ext cx="6554867" cy="1524000"/>
          </a:xfrm>
        </p:spPr>
        <p:txBody>
          <a:bodyPr/>
          <a:lstStyle/>
          <a:p>
            <a:pPr algn="ctr"/>
            <a:r>
              <a:rPr lang="pt-BR" sz="4000" b="1" dirty="0"/>
              <a:t>DIAGRAMA DE CLASSES </a:t>
            </a:r>
            <a:r>
              <a:rPr lang="pt-BR" sz="4000" b="1" dirty="0" err="1"/>
              <a:t>uml</a:t>
            </a:r>
            <a:endParaRPr lang="pt-BR" sz="4000" b="1"/>
          </a:p>
        </p:txBody>
      </p:sp>
    </p:spTree>
    <p:extLst>
      <p:ext uri="{BB962C8B-B14F-4D97-AF65-F5344CB8AC3E}">
        <p14:creationId xmlns:p14="http://schemas.microsoft.com/office/powerpoint/2010/main" val="3939975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1238794" y="254726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dirty="0"/>
              <a:t>Diagrama de Classes</a:t>
            </a:r>
            <a:endParaRPr dirty="0"/>
          </a:p>
        </p:txBody>
      </p:sp>
      <p:pic>
        <p:nvPicPr>
          <p:cNvPr id="5" name="Imagem 5" descr="Uma imagem contendo placa, screenshot, verde, papel&#10;&#10;Descrição gerada com muito alta confiança">
            <a:extLst>
              <a:ext uri="{FF2B5EF4-FFF2-40B4-BE49-F238E27FC236}">
                <a16:creationId xmlns:a16="http://schemas.microsoft.com/office/drawing/2014/main" id="{FC90A2E3-5739-4AF7-93D9-1392CB84A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30" y="52137"/>
            <a:ext cx="9222462" cy="6709936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1674223" y="10668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 dirty="0"/>
              <a:t>Tabela de conceitos utilizados e não utilizados</a:t>
            </a:r>
            <a:endParaRPr dirty="0"/>
          </a:p>
        </p:txBody>
      </p:sp>
      <p:sp>
        <p:nvSpPr>
          <p:cNvPr id="104" name="Google Shape;104;p16"/>
          <p:cNvSpPr txBox="1">
            <a:spLocks noGrp="1"/>
          </p:cNvSpPr>
          <p:nvPr>
            <p:ph idx="1"/>
          </p:nvPr>
        </p:nvSpPr>
        <p:spPr>
          <a:xfrm>
            <a:off x="80554" y="1630680"/>
            <a:ext cx="6554867" cy="37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dirty="0"/>
              <a:t>89% dos conceitos foram utilizados</a:t>
            </a:r>
            <a:endParaRPr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260" y="2348978"/>
            <a:ext cx="6578154" cy="36579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1674223" y="10668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 dirty="0"/>
              <a:t>Tabela de conceitos utilizados e não utilizados</a:t>
            </a:r>
            <a:endParaRPr dirty="0"/>
          </a:p>
        </p:txBody>
      </p:sp>
      <p:sp>
        <p:nvSpPr>
          <p:cNvPr id="104" name="Google Shape;104;p16"/>
          <p:cNvSpPr txBox="1">
            <a:spLocks noGrp="1"/>
          </p:cNvSpPr>
          <p:nvPr>
            <p:ph idx="1"/>
          </p:nvPr>
        </p:nvSpPr>
        <p:spPr>
          <a:xfrm>
            <a:off x="80554" y="1630680"/>
            <a:ext cx="8355108" cy="37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Relações de: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Associação direcional &amp; </a:t>
            </a:r>
            <a:r>
              <a:rPr lang="pt-BR" sz="2800" dirty="0" err="1"/>
              <a:t>biderional</a:t>
            </a:r>
            <a:endParaRPr lang="pt-BR" sz="2800" dirty="0"/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 err="1"/>
              <a:t>Agregração</a:t>
            </a:r>
            <a:r>
              <a:rPr lang="pt-BR" sz="2800" dirty="0"/>
              <a:t> via associação &amp; Agregação propriamente dita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Herança Elementar &amp; Herança em diversos níveis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Herança múltipla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9239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1674223" y="106680"/>
            <a:ext cx="6554867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 dirty="0"/>
              <a:t>Tabela de conceitos utilizados e não utilizados</a:t>
            </a:r>
            <a:endParaRPr dirty="0"/>
          </a:p>
        </p:txBody>
      </p:sp>
      <p:sp>
        <p:nvSpPr>
          <p:cNvPr id="104" name="Google Shape;104;p16"/>
          <p:cNvSpPr txBox="1">
            <a:spLocks noGrp="1"/>
          </p:cNvSpPr>
          <p:nvPr>
            <p:ph idx="1"/>
          </p:nvPr>
        </p:nvSpPr>
        <p:spPr>
          <a:xfrm>
            <a:off x="80554" y="1630680"/>
            <a:ext cx="8355108" cy="376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Ponteiros, generalizações e exceções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Operador </a:t>
            </a:r>
            <a:r>
              <a:rPr lang="pt-BR" sz="2800" dirty="0" err="1"/>
              <a:t>this</a:t>
            </a:r>
            <a:r>
              <a:rPr lang="pt-BR" sz="2800" dirty="0"/>
              <a:t>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Alocação de memória (new &amp; delete)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Gabaritos/</a:t>
            </a:r>
            <a:r>
              <a:rPr lang="pt-BR" sz="2800" dirty="0" err="1"/>
              <a:t>Templates</a:t>
            </a:r>
            <a:r>
              <a:rPr lang="pt-BR" sz="2800" dirty="0"/>
              <a:t> criada/adaptados pelos autores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800" dirty="0"/>
              <a:t>Uso de Tratamento de Exceções (</a:t>
            </a:r>
            <a:r>
              <a:rPr lang="pt-BR" sz="2800" dirty="0" err="1"/>
              <a:t>try</a:t>
            </a:r>
            <a:r>
              <a:rPr lang="pt-BR" sz="2800" dirty="0"/>
              <a:t> catch)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96268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77</TotalTime>
  <Words>1007</Words>
  <Application>Microsoft Office PowerPoint</Application>
  <PresentationFormat>Apresentação na tela (4:3)</PresentationFormat>
  <Paragraphs>145</Paragraphs>
  <Slides>36</Slides>
  <Notes>21</Notes>
  <HiddenSlides>0</HiddenSlides>
  <MMClips>3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37" baseType="lpstr">
      <vt:lpstr>Fatia</vt:lpstr>
      <vt:lpstr>Lemurya</vt:lpstr>
      <vt:lpstr>Tabela de requisitos</vt:lpstr>
      <vt:lpstr>Tabela de Requisitos</vt:lpstr>
      <vt:lpstr>Tabela de Requisitos</vt:lpstr>
      <vt:lpstr>DIAGRAMA DE CLASSES uml</vt:lpstr>
      <vt:lpstr>Diagrama de Classes</vt:lpstr>
      <vt:lpstr>Tabela de conceitos utilizados e não utilizados</vt:lpstr>
      <vt:lpstr>Tabela de conceitos utilizados e não utilizados</vt:lpstr>
      <vt:lpstr>Tabela de conceitos utilizados e não utilizados</vt:lpstr>
      <vt:lpstr>Tabela de conceitos utilizados e não utilizados</vt:lpstr>
      <vt:lpstr>Tabela de conceitos utilizados e não utilizados</vt:lpstr>
      <vt:lpstr>Tabela de conceitos utilizados e não utilizados</vt:lpstr>
      <vt:lpstr>Tabela de conceitos utilizados e não utilizados</vt:lpstr>
      <vt:lpstr>Tabela de conceitos utilizados e não utilizados</vt:lpstr>
      <vt:lpstr>Tabela de conceitos utilizados e não utilizados</vt:lpstr>
      <vt:lpstr>Desenvolvimento do jogo</vt:lpstr>
      <vt:lpstr>Início do jogo</vt:lpstr>
      <vt:lpstr>Colocado personagem na tela</vt:lpstr>
      <vt:lpstr>Adicionado mapa e background</vt:lpstr>
      <vt:lpstr>Adicionados obstáculos</vt:lpstr>
      <vt:lpstr>Adicionados inimigos</vt:lpstr>
      <vt:lpstr>Adicionado o primeiro menu</vt:lpstr>
      <vt:lpstr>Adicionado projétil</vt:lpstr>
      <vt:lpstr>Adicionada pontuação</vt:lpstr>
      <vt:lpstr>Resultado final</vt:lpstr>
      <vt:lpstr>Menu principal</vt:lpstr>
      <vt:lpstr>Ranking</vt:lpstr>
      <vt:lpstr>Escolha de players</vt:lpstr>
      <vt:lpstr>Escolha da fase</vt:lpstr>
      <vt:lpstr>Menu de pause</vt:lpstr>
      <vt:lpstr>Fase 1</vt:lpstr>
      <vt:lpstr>Fase 2 </vt:lpstr>
      <vt:lpstr>Fase 3</vt:lpstr>
      <vt:lpstr>Menu de morte</vt:lpstr>
      <vt:lpstr>Menu de vitória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Lemurya</dc:title>
  <cp:lastModifiedBy>Pedro Sodré</cp:lastModifiedBy>
  <cp:revision>110</cp:revision>
  <dcterms:modified xsi:type="dcterms:W3CDTF">2019-11-25T07:09:11Z</dcterms:modified>
</cp:coreProperties>
</file>